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79" r:id="rId6"/>
    <p:sldId id="280" r:id="rId7"/>
    <p:sldId id="281" r:id="rId8"/>
    <p:sldId id="284" r:id="rId9"/>
    <p:sldId id="288" r:id="rId10"/>
    <p:sldId id="260" r:id="rId11"/>
    <p:sldId id="282" r:id="rId12"/>
    <p:sldId id="283" r:id="rId13"/>
    <p:sldId id="285" r:id="rId14"/>
    <p:sldId id="261" r:id="rId15"/>
    <p:sldId id="286" r:id="rId16"/>
    <p:sldId id="287" r:id="rId17"/>
    <p:sldId id="278" r:id="rId18"/>
    <p:sldId id="275" r:id="rId19"/>
    <p:sldId id="27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53"/>
    <p:restoredTop sz="96405"/>
  </p:normalViewPr>
  <p:slideViewPr>
    <p:cSldViewPr snapToGrid="0" snapToObjects="1">
      <p:cViewPr varScale="1">
        <p:scale>
          <a:sx n="142" d="100"/>
          <a:sy n="142" d="100"/>
        </p:scale>
        <p:origin x="208" y="3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eg>
</file>

<file path=ppt/media/image11.tiff>
</file>

<file path=ppt/media/image12.png>
</file>

<file path=ppt/media/image13.tiff>
</file>

<file path=ppt/media/image14.tiff>
</file>

<file path=ppt/media/image2.png>
</file>

<file path=ppt/media/image3.tiff>
</file>

<file path=ppt/media/image4.jpeg>
</file>

<file path=ppt/media/image5.png>
</file>

<file path=ppt/media/image6.jpeg>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8/12/21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8/12/21</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8/12/21</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8" Type="http://schemas.openxmlformats.org/officeDocument/2006/relationships/hyperlink" Target="https://isc.sans.edu/forums/diary/Summer+of+SAM+Microsoft+Releases+Guidance+for+CVE202136934/27656/" TargetMode="External"/><Relationship Id="rId13" Type="http://schemas.openxmlformats.org/officeDocument/2006/relationships/hyperlink" Target="https://isc.sans.edu/forums/diary/Active+Directory+Certificate+Services+ADCS+PKI+domain+admin+vulnerability/27668" TargetMode="External"/><Relationship Id="rId3" Type="http://schemas.openxmlformats.org/officeDocument/2006/relationships/hyperlink" Target="https://www.ultimatewindowssecurity.com/webinars/register.aspx?id=2662" TargetMode="External"/><Relationship Id="rId7" Type="http://schemas.openxmlformats.org/officeDocument/2006/relationships/hyperlink" Target="https://github.com/GossiTheDog/HiveNightmare" TargetMode="External"/><Relationship Id="rId12" Type="http://schemas.openxmlformats.org/officeDocument/2006/relationships/hyperlink" Target="https://www.deepwatch.com/labs/petitpotam-ntlm-relay-attack/" TargetMode="External"/><Relationship Id="rId2" Type="http://schemas.openxmlformats.org/officeDocument/2006/relationships/hyperlink" Target="https://www.sygnia.co/demystifying-the-printnightmare-vulnerability" TargetMode="External"/><Relationship Id="rId1" Type="http://schemas.openxmlformats.org/officeDocument/2006/relationships/slideLayout" Target="../slideLayouts/slideLayout2.xml"/><Relationship Id="rId6" Type="http://schemas.openxmlformats.org/officeDocument/2006/relationships/hyperlink" Target="https://doublepulsar.com/hivenightmare-aka-serioussam-anybody-can-read-the-registry-in-windows-10-7a871c465fa5" TargetMode="External"/><Relationship Id="rId11" Type="http://schemas.openxmlformats.org/officeDocument/2006/relationships/hyperlink" Target="https://borncity.com/win/2021/07/25/microsoft-liefert-workaround-fr-windows-petitpotam-ntlm-relay-angriffe/" TargetMode="External"/><Relationship Id="rId5" Type="http://schemas.openxmlformats.org/officeDocument/2006/relationships/hyperlink" Target="https://github.com/GossiTheDog/SystemNightmare" TargetMode="External"/><Relationship Id="rId10" Type="http://schemas.openxmlformats.org/officeDocument/2006/relationships/hyperlink" Target="https://www.blumira.com/sam-database-vulnerability/" TargetMode="External"/><Relationship Id="rId4" Type="http://schemas.openxmlformats.org/officeDocument/2006/relationships/hyperlink" Target="https://www.splunk.com/en_us/blog/security/i-pity-the-spool-detecting-printnightmare-cve-2021-34527.html" TargetMode="External"/><Relationship Id="rId9" Type="http://schemas.openxmlformats.org/officeDocument/2006/relationships/hyperlink" Target="https://blog.malwarebytes.com/exploits-and-vulnerabilities/2021/07/hivenightmare-zero-day-lets-anyone-be-system-on-windows-10-and-11/"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hyperlink" Target="https://github.com/GossiTheDog/SystemNightmare"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5469D-2D9A-0044-B3B3-50F5E69EA447}"/>
              </a:ext>
            </a:extLst>
          </p:cNvPr>
          <p:cNvSpPr>
            <a:spLocks noGrp="1"/>
          </p:cNvSpPr>
          <p:nvPr>
            <p:ph type="ctrTitle"/>
          </p:nvPr>
        </p:nvSpPr>
        <p:spPr/>
        <p:txBody>
          <a:bodyPr/>
          <a:lstStyle/>
          <a:p>
            <a:r>
              <a:rPr lang="en-US" dirty="0"/>
              <a:t>Microsoft’s Summer of Nightmare vulnerabilities</a:t>
            </a:r>
          </a:p>
        </p:txBody>
      </p:sp>
      <p:sp>
        <p:nvSpPr>
          <p:cNvPr id="3" name="Subtitle 2">
            <a:extLst>
              <a:ext uri="{FF2B5EF4-FFF2-40B4-BE49-F238E27FC236}">
                <a16:creationId xmlns:a16="http://schemas.microsoft.com/office/drawing/2014/main" id="{63902EED-74F8-8B4C-A2CF-FC85935EFFF2}"/>
              </a:ext>
            </a:extLst>
          </p:cNvPr>
          <p:cNvSpPr>
            <a:spLocks noGrp="1"/>
          </p:cNvSpPr>
          <p:nvPr>
            <p:ph type="subTitle" idx="1"/>
          </p:nvPr>
        </p:nvSpPr>
        <p:spPr/>
        <p:txBody>
          <a:bodyPr/>
          <a:lstStyle/>
          <a:p>
            <a:r>
              <a:rPr lang="en-US" dirty="0"/>
              <a:t>Jason A. Kinder</a:t>
            </a:r>
          </a:p>
          <a:p>
            <a:r>
              <a:rPr lang="en-US" dirty="0"/>
              <a:t>@</a:t>
            </a:r>
            <a:r>
              <a:rPr lang="en-US" dirty="0" err="1"/>
              <a:t>Jakinder</a:t>
            </a:r>
            <a:endParaRPr lang="en-US" dirty="0"/>
          </a:p>
          <a:p>
            <a:r>
              <a:rPr lang="en-US" dirty="0"/>
              <a:t>https://</a:t>
            </a:r>
            <a:r>
              <a:rPr lang="en-US" dirty="0" err="1"/>
              <a:t>www.linkedin.com</a:t>
            </a:r>
            <a:r>
              <a:rPr lang="en-US" dirty="0"/>
              <a:t>/in/</a:t>
            </a:r>
            <a:r>
              <a:rPr lang="en-US" dirty="0" err="1"/>
              <a:t>jkinder</a:t>
            </a:r>
            <a:r>
              <a:rPr lang="en-US" dirty="0"/>
              <a:t>/</a:t>
            </a:r>
          </a:p>
          <a:p>
            <a:endParaRPr lang="en-US" dirty="0"/>
          </a:p>
        </p:txBody>
      </p:sp>
      <p:pic>
        <p:nvPicPr>
          <p:cNvPr id="4" name="Picture 8" descr="Twitter logo">
            <a:extLst>
              <a:ext uri="{FF2B5EF4-FFF2-40B4-BE49-F238E27FC236}">
                <a16:creationId xmlns:a16="http://schemas.microsoft.com/office/drawing/2014/main" id="{1680D812-CAE4-2C44-A418-796BB0D80BA1}"/>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4919472" y="4375594"/>
            <a:ext cx="452120" cy="36734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DECDCD38-80E2-6A49-80F0-825E8AEDCDBC}"/>
              </a:ext>
            </a:extLst>
          </p:cNvPr>
          <p:cNvPicPr>
            <a:picLocks noChangeAspect="1"/>
          </p:cNvPicPr>
          <p:nvPr/>
        </p:nvPicPr>
        <p:blipFill>
          <a:blip r:embed="rId3"/>
          <a:stretch>
            <a:fillRect/>
          </a:stretch>
        </p:blipFill>
        <p:spPr>
          <a:xfrm>
            <a:off x="3418842" y="4844256"/>
            <a:ext cx="352298" cy="352298"/>
          </a:xfrm>
          <a:prstGeom prst="rect">
            <a:avLst/>
          </a:prstGeom>
        </p:spPr>
      </p:pic>
    </p:spTree>
    <p:extLst>
      <p:ext uri="{BB962C8B-B14F-4D97-AF65-F5344CB8AC3E}">
        <p14:creationId xmlns:p14="http://schemas.microsoft.com/office/powerpoint/2010/main" val="10891288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4B744-402B-A047-B771-998C0C187AA1}"/>
              </a:ext>
            </a:extLst>
          </p:cNvPr>
          <p:cNvSpPr>
            <a:spLocks noGrp="1"/>
          </p:cNvSpPr>
          <p:nvPr>
            <p:ph type="title"/>
          </p:nvPr>
        </p:nvSpPr>
        <p:spPr>
          <a:xfrm>
            <a:off x="1931528" y="609600"/>
            <a:ext cx="4877648" cy="1905000"/>
          </a:xfrm>
        </p:spPr>
        <p:txBody>
          <a:bodyPr/>
          <a:lstStyle/>
          <a:p>
            <a:r>
              <a:rPr lang="en-US" dirty="0" err="1"/>
              <a:t>Hivenightmare</a:t>
            </a:r>
            <a:r>
              <a:rPr lang="en-US" dirty="0"/>
              <a:t> (aka – Serious </a:t>
            </a:r>
            <a:r>
              <a:rPr lang="en-US" dirty="0" err="1"/>
              <a:t>sam</a:t>
            </a:r>
            <a:r>
              <a:rPr lang="en-US" dirty="0"/>
              <a:t> &amp; summer of </a:t>
            </a:r>
            <a:r>
              <a:rPr lang="en-US" dirty="0" err="1"/>
              <a:t>sam</a:t>
            </a:r>
            <a:r>
              <a:rPr lang="en-US" dirty="0"/>
              <a:t>)</a:t>
            </a:r>
          </a:p>
        </p:txBody>
      </p:sp>
      <p:sp>
        <p:nvSpPr>
          <p:cNvPr id="3" name="Content Placeholder 2">
            <a:extLst>
              <a:ext uri="{FF2B5EF4-FFF2-40B4-BE49-F238E27FC236}">
                <a16:creationId xmlns:a16="http://schemas.microsoft.com/office/drawing/2014/main" id="{D5EEC8A4-41EF-DC46-905C-66124E2E7B1F}"/>
              </a:ext>
            </a:extLst>
          </p:cNvPr>
          <p:cNvSpPr>
            <a:spLocks noGrp="1"/>
          </p:cNvSpPr>
          <p:nvPr>
            <p:ph idx="1"/>
          </p:nvPr>
        </p:nvSpPr>
        <p:spPr/>
        <p:txBody>
          <a:bodyPr>
            <a:normAutofit lnSpcReduction="10000"/>
          </a:bodyPr>
          <a:lstStyle/>
          <a:p>
            <a:r>
              <a:rPr lang="en-US" dirty="0"/>
              <a:t>TLDR; Non-admin users can read the registry (not live but via Volume Shadow Copies)</a:t>
            </a:r>
          </a:p>
          <a:p>
            <a:r>
              <a:rPr lang="en-US" dirty="0"/>
              <a:t>July 19, 2021 - Vulnerability initially discovered in Windows 11 beta</a:t>
            </a:r>
          </a:p>
          <a:p>
            <a:r>
              <a:rPr lang="en-US" dirty="0"/>
              <a:t>Researchers quickly discovered that the vulnerability goes back to Windows 10 v1809</a:t>
            </a:r>
          </a:p>
          <a:p>
            <a:r>
              <a:rPr lang="en-US" dirty="0"/>
              <a:t>July 20, 2021 – @</a:t>
            </a:r>
            <a:r>
              <a:rPr lang="en-US" dirty="0" err="1"/>
              <a:t>GossiTheDog</a:t>
            </a:r>
            <a:r>
              <a:rPr lang="en-US" dirty="0"/>
              <a:t> developed a </a:t>
            </a:r>
            <a:r>
              <a:rPr lang="en-US" dirty="0" err="1"/>
              <a:t>PoC</a:t>
            </a:r>
            <a:r>
              <a:rPr lang="en-US" dirty="0"/>
              <a:t> to exploit the vulnerability</a:t>
            </a:r>
          </a:p>
          <a:p>
            <a:r>
              <a:rPr lang="en-US" dirty="0"/>
              <a:t>July 20, 2021 – Microsoft creates CVE-2021-36934 for </a:t>
            </a:r>
            <a:r>
              <a:rPr lang="en-US" dirty="0" err="1"/>
              <a:t>HiveNightmare</a:t>
            </a:r>
            <a:r>
              <a:rPr lang="en-US" dirty="0"/>
              <a:t> vuln</a:t>
            </a:r>
          </a:p>
          <a:p>
            <a:r>
              <a:rPr lang="en-US" dirty="0"/>
              <a:t>Aug. 10, 2021 – Microsoft releases patch to fix </a:t>
            </a:r>
            <a:r>
              <a:rPr lang="en-US" dirty="0" err="1"/>
              <a:t>HiveNightmare</a:t>
            </a:r>
            <a:endParaRPr lang="en-US" dirty="0"/>
          </a:p>
        </p:txBody>
      </p:sp>
      <p:pic>
        <p:nvPicPr>
          <p:cNvPr id="4" name="Picture 3">
            <a:extLst>
              <a:ext uri="{FF2B5EF4-FFF2-40B4-BE49-F238E27FC236}">
                <a16:creationId xmlns:a16="http://schemas.microsoft.com/office/drawing/2014/main" id="{08ACEC30-ECB1-884A-A8E9-DD2862AFA98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090615" y="401423"/>
            <a:ext cx="3006792" cy="2321353"/>
          </a:xfrm>
          <a:prstGeom prst="rect">
            <a:avLst/>
          </a:prstGeom>
        </p:spPr>
      </p:pic>
    </p:spTree>
    <p:extLst>
      <p:ext uri="{BB962C8B-B14F-4D97-AF65-F5344CB8AC3E}">
        <p14:creationId xmlns:p14="http://schemas.microsoft.com/office/powerpoint/2010/main" val="11181025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2F399-67FD-8E46-BBAF-5A520B887C65}"/>
              </a:ext>
            </a:extLst>
          </p:cNvPr>
          <p:cNvSpPr>
            <a:spLocks noGrp="1"/>
          </p:cNvSpPr>
          <p:nvPr>
            <p:ph type="title"/>
          </p:nvPr>
        </p:nvSpPr>
        <p:spPr/>
        <p:txBody>
          <a:bodyPr/>
          <a:lstStyle/>
          <a:p>
            <a:endParaRPr lang="en-US" dirty="0"/>
          </a:p>
        </p:txBody>
      </p:sp>
      <p:sp>
        <p:nvSpPr>
          <p:cNvPr id="6" name="Text Placeholder 5">
            <a:extLst>
              <a:ext uri="{FF2B5EF4-FFF2-40B4-BE49-F238E27FC236}">
                <a16:creationId xmlns:a16="http://schemas.microsoft.com/office/drawing/2014/main" id="{F10A8F7A-0F8D-5B4D-B642-6AAC559BFDF7}"/>
              </a:ext>
            </a:extLst>
          </p:cNvPr>
          <p:cNvSpPr>
            <a:spLocks noGrp="1"/>
          </p:cNvSpPr>
          <p:nvPr>
            <p:ph type="body" idx="1"/>
          </p:nvPr>
        </p:nvSpPr>
        <p:spPr/>
        <p:txBody>
          <a:bodyPr/>
          <a:lstStyle/>
          <a:p>
            <a:r>
              <a:rPr lang="en-US" dirty="0"/>
              <a:t>Mitigations</a:t>
            </a:r>
          </a:p>
        </p:txBody>
      </p:sp>
      <p:sp>
        <p:nvSpPr>
          <p:cNvPr id="7" name="Content Placeholder 6">
            <a:extLst>
              <a:ext uri="{FF2B5EF4-FFF2-40B4-BE49-F238E27FC236}">
                <a16:creationId xmlns:a16="http://schemas.microsoft.com/office/drawing/2014/main" id="{2D196116-62AC-7140-A434-C30B1E612335}"/>
              </a:ext>
            </a:extLst>
          </p:cNvPr>
          <p:cNvSpPr>
            <a:spLocks noGrp="1"/>
          </p:cNvSpPr>
          <p:nvPr>
            <p:ph sz="half" idx="2"/>
          </p:nvPr>
        </p:nvSpPr>
        <p:spPr/>
        <p:txBody>
          <a:bodyPr/>
          <a:lstStyle/>
          <a:p>
            <a:r>
              <a:rPr lang="en-US" dirty="0"/>
              <a:t>Restrict access to the contents of %</a:t>
            </a:r>
            <a:r>
              <a:rPr lang="en-US" dirty="0" err="1"/>
              <a:t>windir</a:t>
            </a:r>
            <a:r>
              <a:rPr lang="en-US" dirty="0"/>
              <a:t>%\system32\config</a:t>
            </a:r>
          </a:p>
          <a:p>
            <a:r>
              <a:rPr lang="en-US" dirty="0"/>
              <a:t>Delete Volume Shadow Copy Service (VSS) shadow copies</a:t>
            </a:r>
          </a:p>
          <a:p>
            <a:endParaRPr lang="en-US" dirty="0"/>
          </a:p>
        </p:txBody>
      </p:sp>
      <p:sp>
        <p:nvSpPr>
          <p:cNvPr id="8" name="Text Placeholder 7">
            <a:extLst>
              <a:ext uri="{FF2B5EF4-FFF2-40B4-BE49-F238E27FC236}">
                <a16:creationId xmlns:a16="http://schemas.microsoft.com/office/drawing/2014/main" id="{E6DCA07D-3C51-7949-A973-C2ED63B03736}"/>
              </a:ext>
            </a:extLst>
          </p:cNvPr>
          <p:cNvSpPr>
            <a:spLocks noGrp="1"/>
          </p:cNvSpPr>
          <p:nvPr>
            <p:ph type="body" sz="quarter" idx="3"/>
          </p:nvPr>
        </p:nvSpPr>
        <p:spPr/>
        <p:txBody>
          <a:bodyPr/>
          <a:lstStyle/>
          <a:p>
            <a:r>
              <a:rPr lang="en-US" dirty="0"/>
              <a:t>Risks</a:t>
            </a:r>
          </a:p>
        </p:txBody>
      </p:sp>
      <p:sp>
        <p:nvSpPr>
          <p:cNvPr id="9" name="Content Placeholder 8">
            <a:extLst>
              <a:ext uri="{FF2B5EF4-FFF2-40B4-BE49-F238E27FC236}">
                <a16:creationId xmlns:a16="http://schemas.microsoft.com/office/drawing/2014/main" id="{B2B2CF7B-3EF2-F84C-B981-45937CF698C9}"/>
              </a:ext>
            </a:extLst>
          </p:cNvPr>
          <p:cNvSpPr>
            <a:spLocks noGrp="1"/>
          </p:cNvSpPr>
          <p:nvPr>
            <p:ph sz="quarter" idx="4"/>
          </p:nvPr>
        </p:nvSpPr>
        <p:spPr/>
        <p:txBody>
          <a:bodyPr/>
          <a:lstStyle/>
          <a:p>
            <a:r>
              <a:rPr lang="en-US" dirty="0"/>
              <a:t>Do we have good backups of our end points?</a:t>
            </a:r>
          </a:p>
          <a:p>
            <a:r>
              <a:rPr lang="en-US" dirty="0"/>
              <a:t>What if my backup solutions relies on Volume Shadow Copies for backup/restore?</a:t>
            </a:r>
          </a:p>
          <a:p>
            <a:r>
              <a:rPr lang="en-US" dirty="0"/>
              <a:t>Restoring overly permissive ACLs from a restore.</a:t>
            </a:r>
          </a:p>
          <a:p>
            <a:endParaRPr lang="en-US" dirty="0"/>
          </a:p>
        </p:txBody>
      </p:sp>
      <p:pic>
        <p:nvPicPr>
          <p:cNvPr id="4098" name="Picture 2" descr="Solutions to the System Image Restore Failed (3 Common Cases)">
            <a:extLst>
              <a:ext uri="{FF2B5EF4-FFF2-40B4-BE49-F238E27FC236}">
                <a16:creationId xmlns:a16="http://schemas.microsoft.com/office/drawing/2014/main" id="{92BD4360-1C15-3B40-B1C4-FDB2113A54A4}"/>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4383856" y="470927"/>
            <a:ext cx="3268709" cy="21791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561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B28B52C-433E-B544-BAA4-6063A2DEABF3}"/>
              </a:ext>
            </a:extLst>
          </p:cNvPr>
          <p:cNvSpPr>
            <a:spLocks noGrp="1"/>
          </p:cNvSpPr>
          <p:nvPr>
            <p:ph type="title"/>
          </p:nvPr>
        </p:nvSpPr>
        <p:spPr/>
        <p:txBody>
          <a:bodyPr/>
          <a:lstStyle/>
          <a:p>
            <a:r>
              <a:rPr lang="en-US" dirty="0"/>
              <a:t>Detections</a:t>
            </a:r>
          </a:p>
        </p:txBody>
      </p:sp>
      <p:sp>
        <p:nvSpPr>
          <p:cNvPr id="8" name="Content Placeholder 7">
            <a:extLst>
              <a:ext uri="{FF2B5EF4-FFF2-40B4-BE49-F238E27FC236}">
                <a16:creationId xmlns:a16="http://schemas.microsoft.com/office/drawing/2014/main" id="{1A50A37D-9A45-BD4C-9833-B61C5FDA4E0B}"/>
              </a:ext>
            </a:extLst>
          </p:cNvPr>
          <p:cNvSpPr>
            <a:spLocks noGrp="1"/>
          </p:cNvSpPr>
          <p:nvPr>
            <p:ph idx="1"/>
          </p:nvPr>
        </p:nvSpPr>
        <p:spPr/>
        <p:txBody>
          <a:bodyPr/>
          <a:lstStyle/>
          <a:p>
            <a:r>
              <a:rPr lang="en-US" dirty="0"/>
              <a:t>Endpoint Detection &amp; Response (EDR) to the rescue again!</a:t>
            </a:r>
          </a:p>
          <a:p>
            <a:pPr lvl="1"/>
            <a:r>
              <a:rPr lang="en-US" dirty="0"/>
              <a:t>Commercial – Carbon Black, Open Source – Sysmon &amp; Velociraptor</a:t>
            </a:r>
          </a:p>
          <a:p>
            <a:r>
              <a:rPr lang="en-US" dirty="0"/>
              <a:t>Monitor for suspicious actions against the HKLM System, Security and SAM databases</a:t>
            </a:r>
          </a:p>
          <a:p>
            <a:pPr lvl="1"/>
            <a:r>
              <a:rPr lang="en-US" dirty="0"/>
              <a:t>SIEM &amp; Sysmon example:</a:t>
            </a:r>
          </a:p>
          <a:p>
            <a:pPr lvl="2"/>
            <a:r>
              <a:rPr lang="en-US" dirty="0" err="1"/>
              <a:t>windows_log_source</a:t>
            </a:r>
            <a:r>
              <a:rPr lang="en-US" dirty="0"/>
              <a:t>="Microsoft-Windows-Sysmon" AND </a:t>
            </a:r>
            <a:r>
              <a:rPr lang="en-US" dirty="0" err="1"/>
              <a:t>process_name</a:t>
            </a:r>
            <a:r>
              <a:rPr lang="en-US" dirty="0"/>
              <a:t> LIKE "%</a:t>
            </a:r>
            <a:r>
              <a:rPr lang="en-US" dirty="0" err="1"/>
              <a:t>reg.exe</a:t>
            </a:r>
            <a:r>
              <a:rPr lang="en-US" dirty="0"/>
              <a:t>%" AND REGEXP_CONTAINS(command,  "HKLM\\\\</a:t>
            </a:r>
            <a:r>
              <a:rPr lang="en-US" dirty="0" err="1"/>
              <a:t>system|HKLM</a:t>
            </a:r>
            <a:r>
              <a:rPr lang="en-US" dirty="0"/>
              <a:t>\\\\</a:t>
            </a:r>
            <a:r>
              <a:rPr lang="en-US" dirty="0" err="1"/>
              <a:t>security|HKLM</a:t>
            </a:r>
            <a:r>
              <a:rPr lang="en-US" dirty="0"/>
              <a:t>\\\\</a:t>
            </a:r>
            <a:r>
              <a:rPr lang="en-US" dirty="0" err="1"/>
              <a:t>sam</a:t>
            </a:r>
            <a:r>
              <a:rPr lang="en-US" dirty="0"/>
              <a:t>")</a:t>
            </a:r>
          </a:p>
        </p:txBody>
      </p:sp>
    </p:spTree>
    <p:extLst>
      <p:ext uri="{BB962C8B-B14F-4D97-AF65-F5344CB8AC3E}">
        <p14:creationId xmlns:p14="http://schemas.microsoft.com/office/powerpoint/2010/main" val="34430182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4130D-1C16-BC4A-A31A-3505CDD99D57}"/>
              </a:ext>
            </a:extLst>
          </p:cNvPr>
          <p:cNvSpPr>
            <a:spLocks noGrp="1"/>
          </p:cNvSpPr>
          <p:nvPr>
            <p:ph type="title"/>
          </p:nvPr>
        </p:nvSpPr>
        <p:spPr>
          <a:xfrm>
            <a:off x="1141413" y="114300"/>
            <a:ext cx="9905998" cy="1905000"/>
          </a:xfrm>
        </p:spPr>
        <p:txBody>
          <a:bodyPr/>
          <a:lstStyle/>
          <a:p>
            <a:r>
              <a:rPr lang="en-US" dirty="0"/>
              <a:t>How bad can it be?</a:t>
            </a:r>
            <a:br>
              <a:rPr lang="en-US" dirty="0"/>
            </a:br>
            <a:br>
              <a:rPr lang="en-US" dirty="0"/>
            </a:br>
            <a:endParaRPr lang="en-US" dirty="0"/>
          </a:p>
        </p:txBody>
      </p:sp>
      <p:sp>
        <p:nvSpPr>
          <p:cNvPr id="3" name="Content Placeholder 2">
            <a:extLst>
              <a:ext uri="{FF2B5EF4-FFF2-40B4-BE49-F238E27FC236}">
                <a16:creationId xmlns:a16="http://schemas.microsoft.com/office/drawing/2014/main" id="{F0E74623-546B-9549-A77E-17F0AB3F18D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36816503-BABC-C741-9275-EE3CA0ED213F}"/>
              </a:ext>
            </a:extLst>
          </p:cNvPr>
          <p:cNvPicPr>
            <a:picLocks noChangeAspect="1"/>
          </p:cNvPicPr>
          <p:nvPr/>
        </p:nvPicPr>
        <p:blipFill>
          <a:blip r:embed="rId2"/>
          <a:stretch>
            <a:fillRect/>
          </a:stretch>
        </p:blipFill>
        <p:spPr>
          <a:xfrm>
            <a:off x="3932699" y="1066800"/>
            <a:ext cx="4323425" cy="5334298"/>
          </a:xfrm>
          <a:prstGeom prst="rect">
            <a:avLst/>
          </a:prstGeom>
        </p:spPr>
      </p:pic>
    </p:spTree>
    <p:extLst>
      <p:ext uri="{BB962C8B-B14F-4D97-AF65-F5344CB8AC3E}">
        <p14:creationId xmlns:p14="http://schemas.microsoft.com/office/powerpoint/2010/main" val="2215715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7A6BADF-D71F-8840-A7C5-0D04929B984C}"/>
              </a:ext>
            </a:extLst>
          </p:cNvPr>
          <p:cNvSpPr>
            <a:spLocks noGrp="1"/>
          </p:cNvSpPr>
          <p:nvPr>
            <p:ph idx="1"/>
          </p:nvPr>
        </p:nvSpPr>
        <p:spPr>
          <a:xfrm>
            <a:off x="1141413" y="2666999"/>
            <a:ext cx="9905998" cy="4090745"/>
          </a:xfrm>
        </p:spPr>
        <p:txBody>
          <a:bodyPr>
            <a:normAutofit fontScale="85000" lnSpcReduction="20000"/>
          </a:bodyPr>
          <a:lstStyle/>
          <a:p>
            <a:r>
              <a:rPr lang="en-US" dirty="0"/>
              <a:t>July 21, 2021 – Security researcher develops </a:t>
            </a:r>
            <a:r>
              <a:rPr lang="en-US" dirty="0" err="1"/>
              <a:t>PoC</a:t>
            </a:r>
            <a:r>
              <a:rPr lang="en-US" dirty="0"/>
              <a:t> tool named </a:t>
            </a:r>
            <a:r>
              <a:rPr lang="en-US" dirty="0" err="1"/>
              <a:t>PetitPotam</a:t>
            </a:r>
            <a:r>
              <a:rPr lang="en-US" dirty="0"/>
              <a:t> that is used to perform NTLM Relay Attack</a:t>
            </a:r>
          </a:p>
          <a:p>
            <a:pPr lvl="1"/>
            <a:r>
              <a:rPr lang="en-US" dirty="0"/>
              <a:t>Exploits </a:t>
            </a:r>
            <a:r>
              <a:rPr lang="en-US" dirty="0">
                <a:effectLst/>
              </a:rPr>
              <a:t>MS-EFSRPC (Encrypting File System Remote (EFSRPC)) protocol to get a system to authenticate to an imposter system</a:t>
            </a:r>
          </a:p>
          <a:p>
            <a:pPr lvl="1"/>
            <a:r>
              <a:rPr lang="en-US" dirty="0">
                <a:effectLst/>
              </a:rPr>
              <a:t>Chained vulnerabilities are then used to relay NTLM to AD CS and then fetch a Kerberos Ticket Granting Ticket and then get the keys to the kingdom</a:t>
            </a:r>
            <a:endParaRPr lang="en-US" dirty="0"/>
          </a:p>
          <a:p>
            <a:r>
              <a:rPr lang="en-US" dirty="0"/>
              <a:t>July 23, 2021 – Microsoft publishes advisory ADV210003 providing guidance on how to mitigate the attack</a:t>
            </a:r>
          </a:p>
          <a:p>
            <a:endParaRPr lang="en-US" dirty="0"/>
          </a:p>
          <a:p>
            <a:pPr marL="0" indent="0">
              <a:buNone/>
            </a:pPr>
            <a:r>
              <a:rPr lang="en-US" b="1" dirty="0"/>
              <a:t>Prerequisites</a:t>
            </a:r>
          </a:p>
          <a:p>
            <a:pPr lvl="1"/>
            <a:r>
              <a:rPr lang="en-US" dirty="0"/>
              <a:t>NTLM authentication enabled</a:t>
            </a:r>
          </a:p>
          <a:p>
            <a:pPr lvl="1"/>
            <a:r>
              <a:rPr lang="en-US" dirty="0"/>
              <a:t>AD Certificate Services with either of the following:</a:t>
            </a:r>
          </a:p>
          <a:p>
            <a:pPr lvl="2"/>
            <a:r>
              <a:rPr lang="en-US" dirty="0"/>
              <a:t>Certificate Authority Web Enrollment</a:t>
            </a:r>
          </a:p>
          <a:p>
            <a:pPr lvl="2"/>
            <a:r>
              <a:rPr lang="en-US" dirty="0"/>
              <a:t>Certificate Enrollment Web Service</a:t>
            </a:r>
          </a:p>
        </p:txBody>
      </p:sp>
      <p:pic>
        <p:nvPicPr>
          <p:cNvPr id="5122" name="Picture 2">
            <a:extLst>
              <a:ext uri="{FF2B5EF4-FFF2-40B4-BE49-F238E27FC236}">
                <a16:creationId xmlns:a16="http://schemas.microsoft.com/office/drawing/2014/main" id="{FB22B001-3015-9E48-8A7B-446BBED2EA29}"/>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3354314" y="100256"/>
            <a:ext cx="5483372" cy="24155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23276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8CA80DD-5760-3C42-A7CD-89331828E9D5}"/>
              </a:ext>
            </a:extLst>
          </p:cNvPr>
          <p:cNvSpPr>
            <a:spLocks noGrp="1"/>
          </p:cNvSpPr>
          <p:nvPr>
            <p:ph type="title"/>
          </p:nvPr>
        </p:nvSpPr>
        <p:spPr/>
        <p:txBody>
          <a:bodyPr/>
          <a:lstStyle/>
          <a:p>
            <a:endParaRPr lang="en-US"/>
          </a:p>
        </p:txBody>
      </p:sp>
      <p:sp>
        <p:nvSpPr>
          <p:cNvPr id="8" name="Text Placeholder 7">
            <a:extLst>
              <a:ext uri="{FF2B5EF4-FFF2-40B4-BE49-F238E27FC236}">
                <a16:creationId xmlns:a16="http://schemas.microsoft.com/office/drawing/2014/main" id="{7E27984F-074F-6341-8BD2-A1361F8A1048}"/>
              </a:ext>
            </a:extLst>
          </p:cNvPr>
          <p:cNvSpPr>
            <a:spLocks noGrp="1"/>
          </p:cNvSpPr>
          <p:nvPr>
            <p:ph type="body" idx="1"/>
          </p:nvPr>
        </p:nvSpPr>
        <p:spPr/>
        <p:txBody>
          <a:bodyPr/>
          <a:lstStyle/>
          <a:p>
            <a:r>
              <a:rPr lang="en-US" dirty="0"/>
              <a:t>Mitigations	</a:t>
            </a:r>
          </a:p>
        </p:txBody>
      </p:sp>
      <p:sp>
        <p:nvSpPr>
          <p:cNvPr id="9" name="Content Placeholder 8">
            <a:extLst>
              <a:ext uri="{FF2B5EF4-FFF2-40B4-BE49-F238E27FC236}">
                <a16:creationId xmlns:a16="http://schemas.microsoft.com/office/drawing/2014/main" id="{1ED036C2-61A2-CF4A-893D-A4E8BB42528B}"/>
              </a:ext>
            </a:extLst>
          </p:cNvPr>
          <p:cNvSpPr>
            <a:spLocks noGrp="1"/>
          </p:cNvSpPr>
          <p:nvPr>
            <p:ph sz="half" idx="2"/>
          </p:nvPr>
        </p:nvSpPr>
        <p:spPr>
          <a:xfrm>
            <a:off x="1141412" y="3243262"/>
            <a:ext cx="4876800" cy="3408550"/>
          </a:xfrm>
        </p:spPr>
        <p:txBody>
          <a:bodyPr>
            <a:normAutofit fontScale="92500" lnSpcReduction="20000"/>
          </a:bodyPr>
          <a:lstStyle/>
          <a:p>
            <a:r>
              <a:rPr lang="en-US" dirty="0">
                <a:effectLst/>
              </a:rPr>
              <a:t>Enable EPA and disable HTTP on AD CS servers.</a:t>
            </a:r>
          </a:p>
          <a:p>
            <a:r>
              <a:rPr lang="en-US" dirty="0">
                <a:effectLst/>
              </a:rPr>
              <a:t>Enable EPA for Certificate Enrollment Web Service.</a:t>
            </a:r>
            <a:endParaRPr lang="en-US" dirty="0"/>
          </a:p>
          <a:p>
            <a:r>
              <a:rPr lang="en-US" dirty="0"/>
              <a:t>Disable NLTM authentication on Domain Controllers</a:t>
            </a:r>
          </a:p>
          <a:p>
            <a:r>
              <a:rPr lang="en-US" dirty="0"/>
              <a:t>Disable NTLM on any Active Directory Certificate Services server</a:t>
            </a:r>
          </a:p>
          <a:p>
            <a:r>
              <a:rPr lang="en-US" dirty="0"/>
              <a:t>Disable NTLM for IIS on any Active Directory Certificate Services server</a:t>
            </a:r>
          </a:p>
          <a:p>
            <a:pPr marL="0" indent="0">
              <a:buNone/>
            </a:pPr>
            <a:r>
              <a:rPr lang="en-US" dirty="0"/>
              <a:t>Do your homework. Don’t break your environment!</a:t>
            </a:r>
          </a:p>
          <a:p>
            <a:endParaRPr lang="en-US" dirty="0"/>
          </a:p>
        </p:txBody>
      </p:sp>
      <p:sp>
        <p:nvSpPr>
          <p:cNvPr id="10" name="Text Placeholder 9">
            <a:extLst>
              <a:ext uri="{FF2B5EF4-FFF2-40B4-BE49-F238E27FC236}">
                <a16:creationId xmlns:a16="http://schemas.microsoft.com/office/drawing/2014/main" id="{D7A237C1-9DD2-4D4A-B574-E232A79C1868}"/>
              </a:ext>
            </a:extLst>
          </p:cNvPr>
          <p:cNvSpPr>
            <a:spLocks noGrp="1"/>
          </p:cNvSpPr>
          <p:nvPr>
            <p:ph type="body" sz="quarter" idx="3"/>
          </p:nvPr>
        </p:nvSpPr>
        <p:spPr/>
        <p:txBody>
          <a:bodyPr/>
          <a:lstStyle/>
          <a:p>
            <a:r>
              <a:rPr lang="en-US" dirty="0"/>
              <a:t>Risks</a:t>
            </a:r>
          </a:p>
        </p:txBody>
      </p:sp>
      <p:sp>
        <p:nvSpPr>
          <p:cNvPr id="11" name="Content Placeholder 10">
            <a:extLst>
              <a:ext uri="{FF2B5EF4-FFF2-40B4-BE49-F238E27FC236}">
                <a16:creationId xmlns:a16="http://schemas.microsoft.com/office/drawing/2014/main" id="{1DEC4E0B-84C9-3B40-A6BC-27E220787A4A}"/>
              </a:ext>
            </a:extLst>
          </p:cNvPr>
          <p:cNvSpPr>
            <a:spLocks noGrp="1"/>
          </p:cNvSpPr>
          <p:nvPr>
            <p:ph sz="quarter" idx="4"/>
          </p:nvPr>
        </p:nvSpPr>
        <p:spPr/>
        <p:txBody>
          <a:bodyPr>
            <a:normAutofit fontScale="92500" lnSpcReduction="20000"/>
          </a:bodyPr>
          <a:lstStyle/>
          <a:p>
            <a:r>
              <a:rPr lang="en-US" dirty="0"/>
              <a:t>What relies on NTLM in my org?</a:t>
            </a:r>
          </a:p>
          <a:p>
            <a:r>
              <a:rPr lang="en-US" dirty="0"/>
              <a:t>How will disabling NTLM affect legacy systems?</a:t>
            </a:r>
          </a:p>
        </p:txBody>
      </p:sp>
      <p:pic>
        <p:nvPicPr>
          <p:cNvPr id="12" name="Picture 11">
            <a:extLst>
              <a:ext uri="{FF2B5EF4-FFF2-40B4-BE49-F238E27FC236}">
                <a16:creationId xmlns:a16="http://schemas.microsoft.com/office/drawing/2014/main" id="{6750CE80-DD27-7D45-8CEF-AF777647B67F}"/>
              </a:ext>
            </a:extLst>
          </p:cNvPr>
          <p:cNvPicPr>
            <a:picLocks noChangeAspect="1"/>
          </p:cNvPicPr>
          <p:nvPr/>
        </p:nvPicPr>
        <p:blipFill>
          <a:blip r:embed="rId2"/>
          <a:stretch>
            <a:fillRect/>
          </a:stretch>
        </p:blipFill>
        <p:spPr>
          <a:xfrm>
            <a:off x="3701257" y="609601"/>
            <a:ext cx="4786310" cy="1904999"/>
          </a:xfrm>
          <a:prstGeom prst="rect">
            <a:avLst/>
          </a:prstGeom>
        </p:spPr>
      </p:pic>
    </p:spTree>
    <p:extLst>
      <p:ext uri="{BB962C8B-B14F-4D97-AF65-F5344CB8AC3E}">
        <p14:creationId xmlns:p14="http://schemas.microsoft.com/office/powerpoint/2010/main" val="3585724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A8E62C9-95C2-2347-BAC8-5CC6E56E908C}"/>
              </a:ext>
            </a:extLst>
          </p:cNvPr>
          <p:cNvSpPr>
            <a:spLocks noGrp="1"/>
          </p:cNvSpPr>
          <p:nvPr>
            <p:ph type="title"/>
          </p:nvPr>
        </p:nvSpPr>
        <p:spPr/>
        <p:txBody>
          <a:bodyPr/>
          <a:lstStyle/>
          <a:p>
            <a:r>
              <a:rPr lang="en-US" dirty="0"/>
              <a:t>Detections</a:t>
            </a:r>
          </a:p>
        </p:txBody>
      </p:sp>
      <p:sp>
        <p:nvSpPr>
          <p:cNvPr id="8" name="Content Placeholder 7">
            <a:extLst>
              <a:ext uri="{FF2B5EF4-FFF2-40B4-BE49-F238E27FC236}">
                <a16:creationId xmlns:a16="http://schemas.microsoft.com/office/drawing/2014/main" id="{FF51F385-3183-594E-ABAA-FC2013FBEB73}"/>
              </a:ext>
            </a:extLst>
          </p:cNvPr>
          <p:cNvSpPr>
            <a:spLocks noGrp="1"/>
          </p:cNvSpPr>
          <p:nvPr>
            <p:ph idx="1"/>
          </p:nvPr>
        </p:nvSpPr>
        <p:spPr/>
        <p:txBody>
          <a:bodyPr/>
          <a:lstStyle/>
          <a:p>
            <a:r>
              <a:rPr lang="en-US" dirty="0">
                <a:effectLst/>
              </a:rPr>
              <a:t>look for events with Event Code 4768 (TGT request), where the Certificate Information section contains data (Certificate Issuer Name, Serial Number and Thumbprint), indicating that a certificate was used for request.</a:t>
            </a:r>
          </a:p>
          <a:p>
            <a:pPr lvl="1"/>
            <a:r>
              <a:rPr lang="en-US" dirty="0">
                <a:effectLst/>
              </a:rPr>
              <a:t>Where is the certificate from?</a:t>
            </a:r>
          </a:p>
          <a:p>
            <a:pPr lvl="1"/>
            <a:r>
              <a:rPr lang="en-US" dirty="0">
                <a:effectLst/>
              </a:rPr>
              <a:t>Do you recognize the PC requesting the TGT</a:t>
            </a:r>
          </a:p>
          <a:p>
            <a:pPr marL="0" indent="0">
              <a:buNone/>
            </a:pPr>
            <a:endParaRPr lang="en-US" dirty="0"/>
          </a:p>
          <a:p>
            <a:pPr marL="0" indent="0">
              <a:buNone/>
            </a:pPr>
            <a:r>
              <a:rPr lang="en-US" dirty="0"/>
              <a:t>Your SIEM is your friend!</a:t>
            </a:r>
            <a:br>
              <a:rPr lang="en-US" dirty="0"/>
            </a:br>
            <a:endParaRPr lang="en-US" dirty="0"/>
          </a:p>
        </p:txBody>
      </p:sp>
      <p:pic>
        <p:nvPicPr>
          <p:cNvPr id="9" name="Picture 8">
            <a:extLst>
              <a:ext uri="{FF2B5EF4-FFF2-40B4-BE49-F238E27FC236}">
                <a16:creationId xmlns:a16="http://schemas.microsoft.com/office/drawing/2014/main" id="{EBDD0DC5-6EA6-0D4C-BDA3-F34B7D0D395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172594" y="233989"/>
            <a:ext cx="3843636" cy="2196363"/>
          </a:xfrm>
          <a:prstGeom prst="rect">
            <a:avLst/>
          </a:prstGeom>
        </p:spPr>
      </p:pic>
    </p:spTree>
    <p:extLst>
      <p:ext uri="{BB962C8B-B14F-4D97-AF65-F5344CB8AC3E}">
        <p14:creationId xmlns:p14="http://schemas.microsoft.com/office/powerpoint/2010/main" val="24567948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4D0842C-81A7-AC45-A83E-1CDEDDB6D153}"/>
              </a:ext>
            </a:extLst>
          </p:cNvPr>
          <p:cNvSpPr>
            <a:spLocks noGrp="1"/>
          </p:cNvSpPr>
          <p:nvPr>
            <p:ph type="ctrTitle"/>
          </p:nvPr>
        </p:nvSpPr>
        <p:spPr>
          <a:xfrm>
            <a:off x="1751012" y="115825"/>
            <a:ext cx="8676222" cy="2292096"/>
          </a:xfrm>
        </p:spPr>
        <p:txBody>
          <a:bodyPr/>
          <a:lstStyle/>
          <a:p>
            <a:r>
              <a:rPr lang="en-US" dirty="0"/>
              <a:t>Questions?</a:t>
            </a:r>
          </a:p>
        </p:txBody>
      </p:sp>
      <p:sp>
        <p:nvSpPr>
          <p:cNvPr id="5" name="Subtitle 4">
            <a:extLst>
              <a:ext uri="{FF2B5EF4-FFF2-40B4-BE49-F238E27FC236}">
                <a16:creationId xmlns:a16="http://schemas.microsoft.com/office/drawing/2014/main" id="{6BC3D979-2CB8-154D-93D5-45A098B0C09F}"/>
              </a:ext>
            </a:extLst>
          </p:cNvPr>
          <p:cNvSpPr>
            <a:spLocks noGrp="1"/>
          </p:cNvSpPr>
          <p:nvPr>
            <p:ph type="subTitle" idx="1"/>
          </p:nvPr>
        </p:nvSpPr>
        <p:spPr>
          <a:xfrm>
            <a:off x="1757889" y="2510028"/>
            <a:ext cx="8676222" cy="1905000"/>
          </a:xfrm>
        </p:spPr>
        <p:txBody>
          <a:bodyPr/>
          <a:lstStyle/>
          <a:p>
            <a:r>
              <a:rPr lang="en-US" dirty="0"/>
              <a:t>Get some sleep! Nightmares only come if you let them.</a:t>
            </a:r>
          </a:p>
        </p:txBody>
      </p:sp>
    </p:spTree>
    <p:extLst>
      <p:ext uri="{BB962C8B-B14F-4D97-AF65-F5344CB8AC3E}">
        <p14:creationId xmlns:p14="http://schemas.microsoft.com/office/powerpoint/2010/main" val="19365977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0F539-90C4-3543-A63E-7FE89C6DF11E}"/>
              </a:ext>
            </a:extLst>
          </p:cNvPr>
          <p:cNvSpPr>
            <a:spLocks noGrp="1"/>
          </p:cNvSpPr>
          <p:nvPr>
            <p:ph type="title"/>
          </p:nvPr>
        </p:nvSpPr>
        <p:spPr>
          <a:xfrm>
            <a:off x="1141413" y="235257"/>
            <a:ext cx="9905998" cy="1905000"/>
          </a:xfrm>
        </p:spPr>
        <p:txBody>
          <a:bodyPr/>
          <a:lstStyle/>
          <a:p>
            <a:r>
              <a:rPr lang="en-US" dirty="0"/>
              <a:t>Reference</a:t>
            </a:r>
          </a:p>
        </p:txBody>
      </p:sp>
      <p:sp>
        <p:nvSpPr>
          <p:cNvPr id="3" name="Content Placeholder 2">
            <a:extLst>
              <a:ext uri="{FF2B5EF4-FFF2-40B4-BE49-F238E27FC236}">
                <a16:creationId xmlns:a16="http://schemas.microsoft.com/office/drawing/2014/main" id="{6F18A11D-1383-CC4B-A365-A98777A47A13}"/>
              </a:ext>
            </a:extLst>
          </p:cNvPr>
          <p:cNvSpPr>
            <a:spLocks noGrp="1"/>
          </p:cNvSpPr>
          <p:nvPr>
            <p:ph idx="1"/>
          </p:nvPr>
        </p:nvSpPr>
        <p:spPr>
          <a:xfrm>
            <a:off x="1141413" y="1729213"/>
            <a:ext cx="9905998" cy="4893530"/>
          </a:xfrm>
        </p:spPr>
        <p:txBody>
          <a:bodyPr>
            <a:normAutofit fontScale="70000" lnSpcReduction="20000"/>
          </a:bodyPr>
          <a:lstStyle/>
          <a:p>
            <a:r>
              <a:rPr lang="en-US" dirty="0" err="1">
                <a:effectLst/>
              </a:rPr>
              <a:t>PrintNightmare</a:t>
            </a:r>
            <a:endParaRPr lang="en-US" dirty="0">
              <a:effectLst/>
            </a:endParaRPr>
          </a:p>
          <a:p>
            <a:pPr lvl="1"/>
            <a:r>
              <a:rPr lang="en-US" u="sng" dirty="0">
                <a:effectLst/>
                <a:hlinkClick r:id="rId2"/>
              </a:rPr>
              <a:t>https://www.sygnia.co/demystifying-the-printnightmare-vulnerability</a:t>
            </a:r>
            <a:endParaRPr lang="en-US" dirty="0">
              <a:effectLst/>
            </a:endParaRPr>
          </a:p>
          <a:p>
            <a:pPr lvl="1"/>
            <a:r>
              <a:rPr lang="en-US" u="sng" dirty="0">
                <a:effectLst/>
                <a:hlinkClick r:id="rId3"/>
              </a:rPr>
              <a:t>https://www.ultimatewindowssecurity.com/webinars/register.aspx?id=2662</a:t>
            </a:r>
            <a:endParaRPr lang="en-US" dirty="0">
              <a:effectLst/>
            </a:endParaRPr>
          </a:p>
          <a:p>
            <a:pPr lvl="1"/>
            <a:r>
              <a:rPr lang="en-US" u="sng" dirty="0">
                <a:effectLst/>
                <a:hlinkClick r:id="rId4"/>
              </a:rPr>
              <a:t>https://www.splunk.com/en_us/blog/security/i-pity-the-spool-detecting-printnightmare-cve-2021-34527.html</a:t>
            </a:r>
            <a:endParaRPr lang="en-US" u="sng" dirty="0">
              <a:effectLst/>
            </a:endParaRPr>
          </a:p>
          <a:p>
            <a:pPr lvl="1"/>
            <a:r>
              <a:rPr lang="en-US" dirty="0">
                <a:effectLst/>
                <a:hlinkClick r:id="rId5"/>
              </a:rPr>
              <a:t>https://github.com/GossiTheDog/SystemNightmare</a:t>
            </a:r>
            <a:endParaRPr lang="en-US" dirty="0">
              <a:effectLst/>
            </a:endParaRPr>
          </a:p>
          <a:p>
            <a:r>
              <a:rPr lang="en-US" dirty="0" err="1">
                <a:effectLst/>
              </a:rPr>
              <a:t>HiveNightmare</a:t>
            </a:r>
            <a:endParaRPr lang="en-US" dirty="0">
              <a:effectLst/>
            </a:endParaRPr>
          </a:p>
          <a:p>
            <a:pPr lvl="1"/>
            <a:r>
              <a:rPr lang="en-US" dirty="0">
                <a:effectLst/>
                <a:hlinkClick r:id="rId6"/>
              </a:rPr>
              <a:t>https://doublepulsar.com/hivenightmare-aka-serioussam-anybody-can-read-the-registry-in-windows-10-7a871c465fa5</a:t>
            </a:r>
            <a:endParaRPr lang="en-US" dirty="0">
              <a:effectLst/>
            </a:endParaRPr>
          </a:p>
          <a:p>
            <a:pPr lvl="1"/>
            <a:r>
              <a:rPr lang="en-US" dirty="0">
                <a:effectLst/>
                <a:hlinkClick r:id="rId7"/>
              </a:rPr>
              <a:t>https://github.com/GossiTheDog/HiveNightmare</a:t>
            </a:r>
            <a:endParaRPr lang="en-US" dirty="0">
              <a:effectLst/>
            </a:endParaRPr>
          </a:p>
          <a:p>
            <a:pPr lvl="1"/>
            <a:r>
              <a:rPr lang="en-US" dirty="0">
                <a:effectLst/>
                <a:hlinkClick r:id="rId8"/>
              </a:rPr>
              <a:t>https://isc.sans.edu/forums/diary/Summer+of+SAM+Microsoft+Releases+Guidance+for+CVE202136934/27656/</a:t>
            </a:r>
            <a:endParaRPr lang="en-US" dirty="0">
              <a:effectLst/>
            </a:endParaRPr>
          </a:p>
          <a:p>
            <a:pPr lvl="1"/>
            <a:r>
              <a:rPr lang="en-US" dirty="0">
                <a:effectLst/>
                <a:hlinkClick r:id="rId9"/>
              </a:rPr>
              <a:t>https://blog.malwarebytes.com/exploits-and-vulnerabilities/2021/07/hivenightmare-zero-day-lets-anyone-be-system-on-windows-10-and-11/</a:t>
            </a:r>
            <a:endParaRPr lang="en-US" dirty="0">
              <a:effectLst/>
            </a:endParaRPr>
          </a:p>
          <a:p>
            <a:pPr lvl="1"/>
            <a:r>
              <a:rPr lang="en-US" dirty="0">
                <a:effectLst/>
                <a:hlinkClick r:id="rId10"/>
              </a:rPr>
              <a:t>https://www.blumira.com/sam-database-vulnerability/</a:t>
            </a:r>
            <a:endParaRPr lang="en-US" dirty="0">
              <a:effectLst/>
            </a:endParaRPr>
          </a:p>
          <a:p>
            <a:r>
              <a:rPr lang="en-US" dirty="0" err="1">
                <a:effectLst/>
              </a:rPr>
              <a:t>PetitPotam</a:t>
            </a:r>
            <a:endParaRPr lang="en-US" dirty="0">
              <a:effectLst/>
            </a:endParaRPr>
          </a:p>
          <a:p>
            <a:pPr lvl="1"/>
            <a:r>
              <a:rPr lang="en-US" dirty="0">
                <a:effectLst/>
                <a:hlinkClick r:id="rId11"/>
              </a:rPr>
              <a:t>https://borncity.com/win/2021/07/25/microsoft-liefert-workaround-fr-windows-petitpotam-ntlm-relay-angriffe/</a:t>
            </a:r>
            <a:endParaRPr lang="en-US" dirty="0">
              <a:effectLst/>
            </a:endParaRPr>
          </a:p>
          <a:p>
            <a:pPr lvl="1"/>
            <a:r>
              <a:rPr lang="en-US" dirty="0">
                <a:effectLst/>
                <a:hlinkClick r:id="rId12"/>
              </a:rPr>
              <a:t>https://www.deepwatch.com/labs/petitpotam-ntlm-relay-attack/</a:t>
            </a:r>
            <a:endParaRPr lang="en-US" dirty="0">
              <a:effectLst/>
            </a:endParaRPr>
          </a:p>
          <a:p>
            <a:pPr lvl="1"/>
            <a:r>
              <a:rPr lang="en-US" dirty="0">
                <a:effectLst/>
                <a:hlinkClick r:id="rId13"/>
              </a:rPr>
              <a:t>https://isc.sans.edu/forums/diary/Active+Directory+Certificate+Services+ADCS+PKI+domain+admin+vulnerability/27668</a:t>
            </a:r>
            <a:endParaRPr lang="en-US" dirty="0">
              <a:effectLst/>
            </a:endParaRPr>
          </a:p>
        </p:txBody>
      </p:sp>
    </p:spTree>
    <p:extLst>
      <p:ext uri="{BB962C8B-B14F-4D97-AF65-F5344CB8AC3E}">
        <p14:creationId xmlns:p14="http://schemas.microsoft.com/office/powerpoint/2010/main" val="10158768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90A26-6D8D-2F49-AEE4-C81F2A8426B5}"/>
              </a:ext>
            </a:extLst>
          </p:cNvPr>
          <p:cNvSpPr>
            <a:spLocks noGrp="1"/>
          </p:cNvSpPr>
          <p:nvPr>
            <p:ph type="title"/>
          </p:nvPr>
        </p:nvSpPr>
        <p:spPr/>
        <p:txBody>
          <a:bodyPr>
            <a:normAutofit/>
          </a:bodyPr>
          <a:lstStyle/>
          <a:p>
            <a:pPr algn="ctr"/>
            <a:r>
              <a:rPr lang="en-US" sz="3600" dirty="0"/>
              <a:t>Empowering individuals and organizations to protect themselves and fight the good fight!</a:t>
            </a:r>
          </a:p>
        </p:txBody>
      </p:sp>
    </p:spTree>
    <p:extLst>
      <p:ext uri="{BB962C8B-B14F-4D97-AF65-F5344CB8AC3E}">
        <p14:creationId xmlns:p14="http://schemas.microsoft.com/office/powerpoint/2010/main" val="3914726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0403412-0E58-C441-A7A5-F05BD7D6F7C4}"/>
              </a:ext>
            </a:extLst>
          </p:cNvPr>
          <p:cNvSpPr>
            <a:spLocks noGrp="1"/>
          </p:cNvSpPr>
          <p:nvPr>
            <p:ph type="title"/>
          </p:nvPr>
        </p:nvSpPr>
        <p:spPr/>
        <p:txBody>
          <a:bodyPr/>
          <a:lstStyle/>
          <a:p>
            <a:r>
              <a:rPr lang="en-US" dirty="0"/>
              <a:t>WHOAMI</a:t>
            </a:r>
          </a:p>
        </p:txBody>
      </p:sp>
      <p:sp>
        <p:nvSpPr>
          <p:cNvPr id="5" name="Content Placeholder 4">
            <a:extLst>
              <a:ext uri="{FF2B5EF4-FFF2-40B4-BE49-F238E27FC236}">
                <a16:creationId xmlns:a16="http://schemas.microsoft.com/office/drawing/2014/main" id="{AB594A08-B3B4-824D-84F1-15F202B27243}"/>
              </a:ext>
            </a:extLst>
          </p:cNvPr>
          <p:cNvSpPr>
            <a:spLocks noGrp="1"/>
          </p:cNvSpPr>
          <p:nvPr>
            <p:ph idx="1"/>
          </p:nvPr>
        </p:nvSpPr>
        <p:spPr/>
        <p:txBody>
          <a:bodyPr/>
          <a:lstStyle/>
          <a:p>
            <a:r>
              <a:rPr lang="en-US" dirty="0"/>
              <a:t>Director of Cyber Security Operations for Leonardo DRS</a:t>
            </a:r>
          </a:p>
          <a:p>
            <a:r>
              <a:rPr lang="en-US" dirty="0"/>
              <a:t>23+ years of experience in IT &amp; Security</a:t>
            </a:r>
          </a:p>
          <a:p>
            <a:r>
              <a:rPr lang="en-US" dirty="0"/>
              <a:t>Blue Teamer/Network Defender</a:t>
            </a:r>
          </a:p>
          <a:p>
            <a:r>
              <a:rPr lang="en-US" dirty="0"/>
              <a:t>Focus on Incident Response, Security Architecture, Forensics, Insider Threat</a:t>
            </a:r>
          </a:p>
          <a:p>
            <a:r>
              <a:rPr lang="en-US" dirty="0"/>
              <a:t>Bourbon, Beer, Running, Hiking &amp; Music are some of my passions</a:t>
            </a:r>
          </a:p>
          <a:p>
            <a:endParaRPr lang="en-US" dirty="0"/>
          </a:p>
        </p:txBody>
      </p:sp>
    </p:spTree>
    <p:extLst>
      <p:ext uri="{BB962C8B-B14F-4D97-AF65-F5344CB8AC3E}">
        <p14:creationId xmlns:p14="http://schemas.microsoft.com/office/powerpoint/2010/main" val="14643510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B1C185-692C-3744-8496-55CB1299DD07}"/>
              </a:ext>
            </a:extLst>
          </p:cNvPr>
          <p:cNvSpPr>
            <a:spLocks noGrp="1"/>
          </p:cNvSpPr>
          <p:nvPr>
            <p:ph type="title"/>
          </p:nvPr>
        </p:nvSpPr>
        <p:spPr/>
        <p:txBody>
          <a:bodyPr/>
          <a:lstStyle/>
          <a:p>
            <a:r>
              <a:rPr lang="en-US" dirty="0"/>
              <a:t>disclaimer</a:t>
            </a:r>
          </a:p>
        </p:txBody>
      </p:sp>
      <p:sp>
        <p:nvSpPr>
          <p:cNvPr id="3" name="Content Placeholder 2">
            <a:extLst>
              <a:ext uri="{FF2B5EF4-FFF2-40B4-BE49-F238E27FC236}">
                <a16:creationId xmlns:a16="http://schemas.microsoft.com/office/drawing/2014/main" id="{DC418AC1-D197-6B4D-95DB-3B518036F92B}"/>
              </a:ext>
            </a:extLst>
          </p:cNvPr>
          <p:cNvSpPr>
            <a:spLocks noGrp="1"/>
          </p:cNvSpPr>
          <p:nvPr>
            <p:ph idx="1"/>
          </p:nvPr>
        </p:nvSpPr>
        <p:spPr/>
        <p:txBody>
          <a:bodyPr/>
          <a:lstStyle/>
          <a:p>
            <a:pPr marL="0" indent="0">
              <a:buNone/>
            </a:pPr>
            <a:r>
              <a:rPr lang="en-US" dirty="0"/>
              <a:t>“The opinions expressed in this presentation and on the following slides are solely those of the presenter and not necessarily those of the presenter’s employer. The presenter’s employer does not guarantee the accuracy or reliability of the information provided herein.”</a:t>
            </a:r>
          </a:p>
        </p:txBody>
      </p:sp>
    </p:spTree>
    <p:extLst>
      <p:ext uri="{BB962C8B-B14F-4D97-AF65-F5344CB8AC3E}">
        <p14:creationId xmlns:p14="http://schemas.microsoft.com/office/powerpoint/2010/main" val="9250920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A35F23-74B1-5345-B3FA-23D908C48197}"/>
              </a:ext>
            </a:extLst>
          </p:cNvPr>
          <p:cNvSpPr>
            <a:spLocks noGrp="1"/>
          </p:cNvSpPr>
          <p:nvPr>
            <p:ph idx="1"/>
          </p:nvPr>
        </p:nvSpPr>
        <p:spPr/>
        <p:txBody>
          <a:bodyPr>
            <a:normAutofit fontScale="92500" lnSpcReduction="20000"/>
          </a:bodyPr>
          <a:lstStyle/>
          <a:p>
            <a:r>
              <a:rPr lang="en-US" dirty="0"/>
              <a:t>TLDR; </a:t>
            </a:r>
            <a:r>
              <a:rPr lang="en-US" dirty="0" err="1"/>
              <a:t>PrintNightmare</a:t>
            </a:r>
            <a:r>
              <a:rPr lang="en-US" dirty="0"/>
              <a:t> allows Remote Code Execution(RCE) &amp; Local Privilege Escalation on any server or workstation with the Printer Spooler service enabled.</a:t>
            </a:r>
          </a:p>
          <a:p>
            <a:r>
              <a:rPr lang="en-US" dirty="0"/>
              <a:t>June 2021 – security updates include patch for Printer Spooler vulnerability assigned CVE-2021-1675 considered low severity</a:t>
            </a:r>
          </a:p>
          <a:p>
            <a:r>
              <a:rPr lang="en-US" dirty="0"/>
              <a:t>June 21, 2021 – Microsoft raises CVE-2021-1675 severity to Critical and classified as an RCE</a:t>
            </a:r>
          </a:p>
          <a:p>
            <a:r>
              <a:rPr lang="en-US" dirty="0"/>
              <a:t>June 29, 2021 – Security researchers release POC name </a:t>
            </a:r>
            <a:r>
              <a:rPr lang="en-US" dirty="0" err="1"/>
              <a:t>PrintNightmare</a:t>
            </a:r>
            <a:r>
              <a:rPr lang="en-US" dirty="0"/>
              <a:t> they believed to exploit CVE-2021-1675</a:t>
            </a:r>
          </a:p>
          <a:p>
            <a:r>
              <a:rPr lang="en-US" dirty="0"/>
              <a:t>July 1, 2021 – MS determines that </a:t>
            </a:r>
            <a:r>
              <a:rPr lang="en-US" dirty="0" err="1"/>
              <a:t>PrintNightmare</a:t>
            </a:r>
            <a:r>
              <a:rPr lang="en-US" dirty="0"/>
              <a:t>  was actually a new vulnerability referred to as CVE-2021-34527</a:t>
            </a:r>
          </a:p>
        </p:txBody>
      </p:sp>
      <p:pic>
        <p:nvPicPr>
          <p:cNvPr id="1026" name="Picture 2" descr="windows print spooler vulnerability">
            <a:extLst>
              <a:ext uri="{FF2B5EF4-FFF2-40B4-BE49-F238E27FC236}">
                <a16:creationId xmlns:a16="http://schemas.microsoft.com/office/drawing/2014/main" id="{795FEFCC-411E-1347-A4A1-4976AB47C8B0}"/>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4000263" y="404600"/>
            <a:ext cx="4188298" cy="218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5709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06065A-CC6C-544F-ACD0-3FA3B718F292}"/>
              </a:ext>
            </a:extLst>
          </p:cNvPr>
          <p:cNvSpPr>
            <a:spLocks noGrp="1"/>
          </p:cNvSpPr>
          <p:nvPr>
            <p:ph type="title"/>
          </p:nvPr>
        </p:nvSpPr>
        <p:spPr/>
        <p:txBody>
          <a:bodyPr/>
          <a:lstStyle/>
          <a:p>
            <a:r>
              <a:rPr lang="en-US" dirty="0"/>
              <a:t>Hello 0-day!!!!!</a:t>
            </a:r>
          </a:p>
        </p:txBody>
      </p:sp>
      <p:sp>
        <p:nvSpPr>
          <p:cNvPr id="3" name="Content Placeholder 2">
            <a:extLst>
              <a:ext uri="{FF2B5EF4-FFF2-40B4-BE49-F238E27FC236}">
                <a16:creationId xmlns:a16="http://schemas.microsoft.com/office/drawing/2014/main" id="{48D4115B-45E7-FA4D-983F-D3ED67EB5846}"/>
              </a:ext>
            </a:extLst>
          </p:cNvPr>
          <p:cNvSpPr>
            <a:spLocks noGrp="1"/>
          </p:cNvSpPr>
          <p:nvPr>
            <p:ph idx="1"/>
          </p:nvPr>
        </p:nvSpPr>
        <p:spPr>
          <a:xfrm>
            <a:off x="1141413" y="3052439"/>
            <a:ext cx="9905998" cy="3124201"/>
          </a:xfrm>
        </p:spPr>
        <p:txBody>
          <a:bodyPr/>
          <a:lstStyle/>
          <a:p>
            <a:r>
              <a:rPr lang="en-US" dirty="0"/>
              <a:t>July 6, 2021 – Emergency patch released to mitigate R E from CVE-2021-34527, but leaves the door open for local privilege escalation.</a:t>
            </a:r>
          </a:p>
          <a:p>
            <a:r>
              <a:rPr lang="en-US" dirty="0"/>
              <a:t>July 15, 2021 – Microsoft identified new privilege escalation vuln, CVE-2021-034481 with no patch available.</a:t>
            </a:r>
          </a:p>
          <a:p>
            <a:r>
              <a:rPr lang="en-US" dirty="0"/>
              <a:t>Aug. 10, 2021 – Microsoft releases patches to address CVE-2021-034881 for all operating systems Windows 7 thru 10 and Server 2008 thru 2019</a:t>
            </a:r>
          </a:p>
          <a:p>
            <a:pPr marL="0" indent="0">
              <a:buNone/>
            </a:pPr>
            <a:r>
              <a:rPr lang="en-US" dirty="0"/>
              <a:t>At least we can finally patch the last of the </a:t>
            </a:r>
            <a:r>
              <a:rPr lang="en-US" dirty="0" err="1"/>
              <a:t>PrintNightmare</a:t>
            </a:r>
            <a:r>
              <a:rPr lang="en-US" dirty="0"/>
              <a:t> vulns right?!?!?</a:t>
            </a:r>
          </a:p>
          <a:p>
            <a:endParaRPr lang="en-US" dirty="0"/>
          </a:p>
        </p:txBody>
      </p:sp>
      <p:pic>
        <p:nvPicPr>
          <p:cNvPr id="2052" name="Picture 4" descr="Microsoft Issues Security Patches for 89 Flaws — IE 0-Day Under Active  Attacks - Hexafusion Blog | Hexafusion">
            <a:extLst>
              <a:ext uri="{FF2B5EF4-FFF2-40B4-BE49-F238E27FC236}">
                <a16:creationId xmlns:a16="http://schemas.microsoft.com/office/drawing/2014/main" id="{FA0623B0-0EFA-BE4A-8B6E-F043130E3BEA}"/>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5246703" y="340680"/>
            <a:ext cx="4885678" cy="24428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2924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7EFBD-64C9-6F43-BBF2-9DE132984797}"/>
              </a:ext>
            </a:extLst>
          </p:cNvPr>
          <p:cNvSpPr>
            <a:spLocks noGrp="1"/>
          </p:cNvSpPr>
          <p:nvPr>
            <p:ph type="title"/>
          </p:nvPr>
        </p:nvSpPr>
        <p:spPr/>
        <p:txBody>
          <a:bodyPr/>
          <a:lstStyle/>
          <a:p>
            <a:endParaRPr lang="en-US" dirty="0"/>
          </a:p>
        </p:txBody>
      </p:sp>
      <p:sp>
        <p:nvSpPr>
          <p:cNvPr id="12" name="Text Placeholder 11">
            <a:extLst>
              <a:ext uri="{FF2B5EF4-FFF2-40B4-BE49-F238E27FC236}">
                <a16:creationId xmlns:a16="http://schemas.microsoft.com/office/drawing/2014/main" id="{796EFE80-EC60-A449-88FA-0A186D0085CC}"/>
              </a:ext>
            </a:extLst>
          </p:cNvPr>
          <p:cNvSpPr>
            <a:spLocks noGrp="1"/>
          </p:cNvSpPr>
          <p:nvPr>
            <p:ph type="body" idx="1"/>
          </p:nvPr>
        </p:nvSpPr>
        <p:spPr/>
        <p:txBody>
          <a:bodyPr/>
          <a:lstStyle/>
          <a:p>
            <a:r>
              <a:rPr lang="en-US" dirty="0"/>
              <a:t>Mitigations</a:t>
            </a:r>
          </a:p>
        </p:txBody>
      </p:sp>
      <p:sp>
        <p:nvSpPr>
          <p:cNvPr id="10" name="Content Placeholder 9">
            <a:extLst>
              <a:ext uri="{FF2B5EF4-FFF2-40B4-BE49-F238E27FC236}">
                <a16:creationId xmlns:a16="http://schemas.microsoft.com/office/drawing/2014/main" id="{844B589D-AD31-0744-9ABF-F08051FD823A}"/>
              </a:ext>
            </a:extLst>
          </p:cNvPr>
          <p:cNvSpPr>
            <a:spLocks noGrp="1"/>
          </p:cNvSpPr>
          <p:nvPr>
            <p:ph sz="half" idx="2"/>
          </p:nvPr>
        </p:nvSpPr>
        <p:spPr>
          <a:xfrm>
            <a:off x="1141412" y="3243261"/>
            <a:ext cx="4876800" cy="3228559"/>
          </a:xfrm>
        </p:spPr>
        <p:txBody>
          <a:bodyPr>
            <a:normAutofit fontScale="85000" lnSpcReduction="10000"/>
          </a:bodyPr>
          <a:lstStyle/>
          <a:p>
            <a:r>
              <a:rPr lang="en-US" dirty="0"/>
              <a:t>Disable print spooler everywhere</a:t>
            </a:r>
          </a:p>
          <a:p>
            <a:r>
              <a:rPr lang="en-US" b="1" i="1" dirty="0"/>
              <a:t>Disable print spooler on Domain Controllers</a:t>
            </a:r>
          </a:p>
          <a:p>
            <a:r>
              <a:rPr lang="en-US" dirty="0"/>
              <a:t>Disable point &amp; print</a:t>
            </a:r>
          </a:p>
          <a:p>
            <a:r>
              <a:rPr lang="en-US" dirty="0"/>
              <a:t>Disable user ability to install printers &amp; drivers</a:t>
            </a:r>
          </a:p>
          <a:p>
            <a:r>
              <a:rPr lang="en-US" dirty="0"/>
              <a:t>Require Admin rights to install a printer</a:t>
            </a:r>
          </a:p>
          <a:p>
            <a:r>
              <a:rPr lang="en-US" dirty="0"/>
              <a:t>Pre-populate printer drivers on end user stations via SCCM</a:t>
            </a:r>
          </a:p>
          <a:p>
            <a:r>
              <a:rPr lang="en-US" dirty="0"/>
              <a:t>Install printers on user systems via GPO</a:t>
            </a:r>
          </a:p>
          <a:p>
            <a:r>
              <a:rPr lang="en-US" dirty="0"/>
              <a:t>End point firewalls restricting network access</a:t>
            </a:r>
          </a:p>
          <a:p>
            <a:pPr marL="0" indent="0">
              <a:buNone/>
            </a:pPr>
            <a:r>
              <a:rPr lang="en-US" dirty="0"/>
              <a:t>THIS IS NOT A ONE-SIZE FITS ALL SCENARIO!</a:t>
            </a:r>
          </a:p>
        </p:txBody>
      </p:sp>
      <p:sp>
        <p:nvSpPr>
          <p:cNvPr id="13" name="Text Placeholder 12">
            <a:extLst>
              <a:ext uri="{FF2B5EF4-FFF2-40B4-BE49-F238E27FC236}">
                <a16:creationId xmlns:a16="http://schemas.microsoft.com/office/drawing/2014/main" id="{88CDCD07-87EA-1248-8513-F6F7410A1E31}"/>
              </a:ext>
            </a:extLst>
          </p:cNvPr>
          <p:cNvSpPr>
            <a:spLocks noGrp="1"/>
          </p:cNvSpPr>
          <p:nvPr>
            <p:ph type="body" sz="quarter" idx="3"/>
          </p:nvPr>
        </p:nvSpPr>
        <p:spPr/>
        <p:txBody>
          <a:bodyPr/>
          <a:lstStyle/>
          <a:p>
            <a:r>
              <a:rPr lang="en-US" dirty="0"/>
              <a:t>Risks</a:t>
            </a:r>
          </a:p>
        </p:txBody>
      </p:sp>
      <p:sp>
        <p:nvSpPr>
          <p:cNvPr id="14" name="Content Placeholder 13">
            <a:extLst>
              <a:ext uri="{FF2B5EF4-FFF2-40B4-BE49-F238E27FC236}">
                <a16:creationId xmlns:a16="http://schemas.microsoft.com/office/drawing/2014/main" id="{7C5A474D-3004-8A4C-8187-37B03EC31038}"/>
              </a:ext>
            </a:extLst>
          </p:cNvPr>
          <p:cNvSpPr>
            <a:spLocks noGrp="1"/>
          </p:cNvSpPr>
          <p:nvPr>
            <p:ph sz="quarter" idx="4"/>
          </p:nvPr>
        </p:nvSpPr>
        <p:spPr>
          <a:xfrm>
            <a:off x="6170612" y="3243262"/>
            <a:ext cx="4876801" cy="3228558"/>
          </a:xfrm>
        </p:spPr>
        <p:txBody>
          <a:bodyPr>
            <a:normAutofit fontScale="85000" lnSpcReduction="10000"/>
          </a:bodyPr>
          <a:lstStyle/>
          <a:p>
            <a:r>
              <a:rPr lang="en-US" dirty="0"/>
              <a:t>What about 3</a:t>
            </a:r>
            <a:r>
              <a:rPr lang="en-US" baseline="30000" dirty="0"/>
              <a:t>rd</a:t>
            </a:r>
            <a:r>
              <a:rPr lang="en-US" dirty="0"/>
              <a:t> party applications or systems?</a:t>
            </a:r>
          </a:p>
          <a:p>
            <a:r>
              <a:rPr lang="en-US" dirty="0"/>
              <a:t>How will we support our remote users?</a:t>
            </a:r>
          </a:p>
          <a:p>
            <a:r>
              <a:rPr lang="en-US" dirty="0"/>
              <a:t>Do we know what printers we have in the enterprise?</a:t>
            </a:r>
          </a:p>
          <a:p>
            <a:r>
              <a:rPr lang="en-US" dirty="0"/>
              <a:t>Do my users need to print to PDF or XPS?</a:t>
            </a:r>
          </a:p>
          <a:p>
            <a:endParaRPr lang="en-US" dirty="0"/>
          </a:p>
        </p:txBody>
      </p:sp>
      <p:pic>
        <p:nvPicPr>
          <p:cNvPr id="3074" name="Picture 2" descr="Segregation of Duties Mitigation Options for Dynamics GP">
            <a:extLst>
              <a:ext uri="{FF2B5EF4-FFF2-40B4-BE49-F238E27FC236}">
                <a16:creationId xmlns:a16="http://schemas.microsoft.com/office/drawing/2014/main" id="{C0232857-48BB-364F-B77A-9B0FEFB3D81F}"/>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4525639" y="174102"/>
            <a:ext cx="2416698" cy="24166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7384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01F9745-0FDD-7E45-9112-128F6B23BA62}"/>
              </a:ext>
            </a:extLst>
          </p:cNvPr>
          <p:cNvSpPr>
            <a:spLocks noGrp="1"/>
          </p:cNvSpPr>
          <p:nvPr>
            <p:ph type="title"/>
          </p:nvPr>
        </p:nvSpPr>
        <p:spPr/>
        <p:txBody>
          <a:bodyPr/>
          <a:lstStyle/>
          <a:p>
            <a:r>
              <a:rPr lang="en-US" dirty="0"/>
              <a:t>Detections</a:t>
            </a:r>
          </a:p>
        </p:txBody>
      </p:sp>
      <p:sp>
        <p:nvSpPr>
          <p:cNvPr id="8" name="Content Placeholder 7">
            <a:extLst>
              <a:ext uri="{FF2B5EF4-FFF2-40B4-BE49-F238E27FC236}">
                <a16:creationId xmlns:a16="http://schemas.microsoft.com/office/drawing/2014/main" id="{6918EF52-55C4-B744-8D1D-E20D83BEFC3B}"/>
              </a:ext>
            </a:extLst>
          </p:cNvPr>
          <p:cNvSpPr>
            <a:spLocks noGrp="1"/>
          </p:cNvSpPr>
          <p:nvPr>
            <p:ph idx="1"/>
          </p:nvPr>
        </p:nvSpPr>
        <p:spPr/>
        <p:txBody>
          <a:bodyPr>
            <a:normAutofit fontScale="92500" lnSpcReduction="10000"/>
          </a:bodyPr>
          <a:lstStyle/>
          <a:p>
            <a:r>
              <a:rPr lang="en-US" dirty="0"/>
              <a:t>Endpoint Detection &amp; Response (EDR) tools are your friend!</a:t>
            </a:r>
          </a:p>
          <a:p>
            <a:pPr lvl="1"/>
            <a:r>
              <a:rPr lang="en-US" dirty="0"/>
              <a:t>Commercial – Carbon Black, Open Source – Sysmon &amp; Velociraptor</a:t>
            </a:r>
          </a:p>
          <a:p>
            <a:r>
              <a:rPr lang="en-US" dirty="0">
                <a:effectLst/>
              </a:rPr>
              <a:t>Searches</a:t>
            </a:r>
          </a:p>
          <a:p>
            <a:pPr lvl="1"/>
            <a:r>
              <a:rPr lang="en-US" dirty="0">
                <a:effectLst/>
              </a:rPr>
              <a:t>Search for creation of suspicious DLL files spawned in the %WINDIR%\system32\spool\drivers\x64\3\ folder along with DLLs that were loaded afterwards from %WINDIR%\system32\spool\drivers\x64\3\Old\.</a:t>
            </a:r>
          </a:p>
          <a:p>
            <a:pPr lvl="1"/>
            <a:r>
              <a:rPr lang="en-US" dirty="0">
                <a:effectLst/>
              </a:rPr>
              <a:t>Monitor for creation of suspicious files in the %WINDIR%\system32\spool\drivers\x64\ folder.</a:t>
            </a:r>
          </a:p>
          <a:p>
            <a:pPr lvl="1"/>
            <a:r>
              <a:rPr lang="en-US" dirty="0"/>
              <a:t>Monitor for </a:t>
            </a:r>
            <a:r>
              <a:rPr lang="en-US" dirty="0" err="1"/>
              <a:t>spoolsv.exe</a:t>
            </a:r>
            <a:r>
              <a:rPr lang="en-US" dirty="0"/>
              <a:t> spawning </a:t>
            </a:r>
            <a:r>
              <a:rPr lang="en-US" dirty="0" err="1"/>
              <a:t>werfault.exe</a:t>
            </a:r>
            <a:r>
              <a:rPr lang="en-US" dirty="0"/>
              <a:t> due to print spooler service terminating unexpectedly.</a:t>
            </a:r>
          </a:p>
        </p:txBody>
      </p:sp>
    </p:spTree>
    <p:extLst>
      <p:ext uri="{BB962C8B-B14F-4D97-AF65-F5344CB8AC3E}">
        <p14:creationId xmlns:p14="http://schemas.microsoft.com/office/powerpoint/2010/main" val="1505701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A4DE225-7190-3946-A04C-BF68AF194373}"/>
              </a:ext>
            </a:extLst>
          </p:cNvPr>
          <p:cNvSpPr>
            <a:spLocks noGrp="1"/>
          </p:cNvSpPr>
          <p:nvPr>
            <p:ph type="title"/>
          </p:nvPr>
        </p:nvSpPr>
        <p:spPr/>
        <p:txBody>
          <a:bodyPr/>
          <a:lstStyle/>
          <a:p>
            <a:r>
              <a:rPr lang="en-US" dirty="0"/>
              <a:t>Quick before someone notices…</a:t>
            </a:r>
          </a:p>
        </p:txBody>
      </p:sp>
      <p:sp>
        <p:nvSpPr>
          <p:cNvPr id="8" name="Content Placeholder 7">
            <a:extLst>
              <a:ext uri="{FF2B5EF4-FFF2-40B4-BE49-F238E27FC236}">
                <a16:creationId xmlns:a16="http://schemas.microsoft.com/office/drawing/2014/main" id="{5BB0B53A-B1F3-F94A-856B-952D4F52A0B2}"/>
              </a:ext>
            </a:extLst>
          </p:cNvPr>
          <p:cNvSpPr>
            <a:spLocks noGrp="1"/>
          </p:cNvSpPr>
          <p:nvPr>
            <p:ph idx="1"/>
          </p:nvPr>
        </p:nvSpPr>
        <p:spPr/>
        <p:txBody>
          <a:bodyPr/>
          <a:lstStyle/>
          <a:p>
            <a:endParaRPr lang="en-US"/>
          </a:p>
        </p:txBody>
      </p:sp>
      <p:pic>
        <p:nvPicPr>
          <p:cNvPr id="9" name="Picture 8">
            <a:extLst>
              <a:ext uri="{FF2B5EF4-FFF2-40B4-BE49-F238E27FC236}">
                <a16:creationId xmlns:a16="http://schemas.microsoft.com/office/drawing/2014/main" id="{01C2F680-C1DD-914D-B854-DF26E3311514}"/>
              </a:ext>
            </a:extLst>
          </p:cNvPr>
          <p:cNvPicPr>
            <a:picLocks noChangeAspect="1"/>
          </p:cNvPicPr>
          <p:nvPr/>
        </p:nvPicPr>
        <p:blipFill>
          <a:blip r:embed="rId2"/>
          <a:stretch>
            <a:fillRect/>
          </a:stretch>
        </p:blipFill>
        <p:spPr>
          <a:xfrm>
            <a:off x="3226123" y="2496553"/>
            <a:ext cx="5736578" cy="3693696"/>
          </a:xfrm>
          <a:prstGeom prst="rect">
            <a:avLst/>
          </a:prstGeom>
        </p:spPr>
      </p:pic>
    </p:spTree>
    <p:extLst>
      <p:ext uri="{BB962C8B-B14F-4D97-AF65-F5344CB8AC3E}">
        <p14:creationId xmlns:p14="http://schemas.microsoft.com/office/powerpoint/2010/main" val="3012852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DE1A9-2390-FB4B-906D-567C1723FE5B}"/>
              </a:ext>
            </a:extLst>
          </p:cNvPr>
          <p:cNvSpPr>
            <a:spLocks noGrp="1"/>
          </p:cNvSpPr>
          <p:nvPr>
            <p:ph type="title"/>
          </p:nvPr>
        </p:nvSpPr>
        <p:spPr>
          <a:xfrm>
            <a:off x="1143001" y="274622"/>
            <a:ext cx="9905998" cy="1905000"/>
          </a:xfrm>
        </p:spPr>
        <p:txBody>
          <a:bodyPr/>
          <a:lstStyle/>
          <a:p>
            <a:r>
              <a:rPr lang="en-US" dirty="0" err="1"/>
              <a:t>MicroSoft</a:t>
            </a:r>
            <a:r>
              <a:rPr lang="en-US" dirty="0"/>
              <a:t> Print Spooler</a:t>
            </a:r>
            <a:br>
              <a:rPr lang="en-US" dirty="0"/>
            </a:br>
            <a:r>
              <a:rPr lang="en-US" dirty="0"/>
              <a:t>- The gift that keeps on giving!</a:t>
            </a:r>
            <a:br>
              <a:rPr lang="en-US" dirty="0"/>
            </a:br>
            <a:endParaRPr lang="en-US" dirty="0"/>
          </a:p>
        </p:txBody>
      </p:sp>
      <p:sp>
        <p:nvSpPr>
          <p:cNvPr id="4" name="Content Placeholder 3">
            <a:extLst>
              <a:ext uri="{FF2B5EF4-FFF2-40B4-BE49-F238E27FC236}">
                <a16:creationId xmlns:a16="http://schemas.microsoft.com/office/drawing/2014/main" id="{156965F9-F86F-EE41-9E36-ED89EF946253}"/>
              </a:ext>
            </a:extLst>
          </p:cNvPr>
          <p:cNvSpPr>
            <a:spLocks noGrp="1"/>
          </p:cNvSpPr>
          <p:nvPr>
            <p:ph sz="half" idx="1"/>
          </p:nvPr>
        </p:nvSpPr>
        <p:spPr/>
        <p:txBody>
          <a:bodyPr/>
          <a:lstStyle/>
          <a:p>
            <a:r>
              <a:rPr lang="en-US" dirty="0"/>
              <a:t>Aug. 10, 2021 - Security researcher releases </a:t>
            </a:r>
            <a:r>
              <a:rPr lang="en-US" dirty="0" err="1"/>
              <a:t>PoC</a:t>
            </a:r>
            <a:r>
              <a:rPr lang="en-US" dirty="0"/>
              <a:t> to exploit </a:t>
            </a:r>
            <a:r>
              <a:rPr lang="en-US" dirty="0" err="1"/>
              <a:t>SystemNightmare</a:t>
            </a:r>
            <a:endParaRPr lang="en-US" dirty="0"/>
          </a:p>
          <a:p>
            <a:pPr lvl="1"/>
            <a:r>
              <a:rPr lang="en-US" dirty="0">
                <a:hlinkClick r:id="rId2"/>
              </a:rPr>
              <a:t>https://github.com/GossiTheDog/SystemNightmare</a:t>
            </a:r>
            <a:endParaRPr lang="en-US" dirty="0"/>
          </a:p>
          <a:p>
            <a:r>
              <a:rPr lang="en-US" dirty="0"/>
              <a:t>Aug. 11, 2021 – Microsoft publishes CVE-2021-36958 for yet another RCE</a:t>
            </a:r>
          </a:p>
          <a:p>
            <a:pPr lvl="1"/>
            <a:r>
              <a:rPr lang="en-US" dirty="0"/>
              <a:t>Disable your Print Spoolers again! </a:t>
            </a:r>
          </a:p>
        </p:txBody>
      </p:sp>
      <p:sp>
        <p:nvSpPr>
          <p:cNvPr id="5" name="Content Placeholder 4">
            <a:extLst>
              <a:ext uri="{FF2B5EF4-FFF2-40B4-BE49-F238E27FC236}">
                <a16:creationId xmlns:a16="http://schemas.microsoft.com/office/drawing/2014/main" id="{8770D550-C917-9A45-907A-D8836EF3A621}"/>
              </a:ext>
            </a:extLst>
          </p:cNvPr>
          <p:cNvSpPr>
            <a:spLocks noGrp="1"/>
          </p:cNvSpPr>
          <p:nvPr>
            <p:ph sz="half" idx="2"/>
          </p:nvPr>
        </p:nvSpPr>
        <p:spPr/>
        <p:txBody>
          <a:bodyPr/>
          <a:lstStyle/>
          <a:p>
            <a:endParaRPr lang="en-US" dirty="0"/>
          </a:p>
        </p:txBody>
      </p:sp>
      <p:pic>
        <p:nvPicPr>
          <p:cNvPr id="6" name="Picture 5">
            <a:extLst>
              <a:ext uri="{FF2B5EF4-FFF2-40B4-BE49-F238E27FC236}">
                <a16:creationId xmlns:a16="http://schemas.microsoft.com/office/drawing/2014/main" id="{7DDF3039-B1D6-5941-AFE1-A11D396BA162}"/>
              </a:ext>
            </a:extLst>
          </p:cNvPr>
          <p:cNvPicPr>
            <a:picLocks noChangeAspect="1"/>
          </p:cNvPicPr>
          <p:nvPr/>
        </p:nvPicPr>
        <p:blipFill>
          <a:blip r:embed="rId3"/>
          <a:stretch>
            <a:fillRect/>
          </a:stretch>
        </p:blipFill>
        <p:spPr>
          <a:xfrm>
            <a:off x="6527803" y="1556027"/>
            <a:ext cx="4162417" cy="5160834"/>
          </a:xfrm>
          <a:prstGeom prst="rect">
            <a:avLst/>
          </a:prstGeom>
        </p:spPr>
      </p:pic>
    </p:spTree>
    <p:extLst>
      <p:ext uri="{BB962C8B-B14F-4D97-AF65-F5344CB8AC3E}">
        <p14:creationId xmlns:p14="http://schemas.microsoft.com/office/powerpoint/2010/main" val="8192520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Mesh</Template>
  <TotalTime>1531</TotalTime>
  <Words>1237</Words>
  <Application>Microsoft Macintosh PowerPoint</Application>
  <PresentationFormat>Widescreen</PresentationFormat>
  <Paragraphs>116</Paragraphs>
  <Slides>19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Century Gothic</vt:lpstr>
      <vt:lpstr>Mesh</vt:lpstr>
      <vt:lpstr>Microsoft’s Summer of Nightmare vulnerabilities</vt:lpstr>
      <vt:lpstr>WHOAMI</vt:lpstr>
      <vt:lpstr>disclaimer</vt:lpstr>
      <vt:lpstr>PowerPoint Presentation</vt:lpstr>
      <vt:lpstr>Hello 0-day!!!!!</vt:lpstr>
      <vt:lpstr>PowerPoint Presentation</vt:lpstr>
      <vt:lpstr>Detections</vt:lpstr>
      <vt:lpstr>Quick before someone notices…</vt:lpstr>
      <vt:lpstr>MicroSoft Print Spooler - The gift that keeps on giving! </vt:lpstr>
      <vt:lpstr>Hivenightmare (aka – Serious sam &amp; summer of sam)</vt:lpstr>
      <vt:lpstr>PowerPoint Presentation</vt:lpstr>
      <vt:lpstr>Detections</vt:lpstr>
      <vt:lpstr>How bad can it be?  </vt:lpstr>
      <vt:lpstr>PowerPoint Presentation</vt:lpstr>
      <vt:lpstr>PowerPoint Presentation</vt:lpstr>
      <vt:lpstr>Detections</vt:lpstr>
      <vt:lpstr>Questions?</vt:lpstr>
      <vt:lpstr>Reference</vt:lpstr>
      <vt:lpstr>Empowering individuals and organizations to protect themselves and fight the good fight!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Microsoft’s Summer of Nightmare vulnerabilities</dc:title>
  <dc:creator>Jason Kinder</dc:creator>
  <cp:lastModifiedBy>Jason Kinder</cp:lastModifiedBy>
  <cp:revision>22</cp:revision>
  <dcterms:created xsi:type="dcterms:W3CDTF">2021-08-10T23:49:07Z</dcterms:created>
  <dcterms:modified xsi:type="dcterms:W3CDTF">2021-08-12T19:34:44Z</dcterms:modified>
</cp:coreProperties>
</file>

<file path=docProps/thumbnail.jpeg>
</file>